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-88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69850" algn="l" rtl="0">
              <a:spcBef>
                <a:spcPts val="0"/>
              </a:spcBef>
              <a:buSzPct val="100000"/>
              <a:buFont typeface="Arial"/>
              <a:buChar char="●"/>
              <a:defRPr sz="1100" b="0" i="0" u="none" strike="noStrike" cap="none"/>
            </a:lvl1pPr>
            <a:lvl2pPr marL="0" marR="0" lvl="1" indent="69850" algn="l" rtl="0">
              <a:spcBef>
                <a:spcPts val="0"/>
              </a:spcBef>
              <a:buSzPct val="100000"/>
              <a:buFont typeface="Arial"/>
              <a:buChar char="○"/>
              <a:defRPr sz="1100" b="0" i="0" u="none" strike="noStrike" cap="none"/>
            </a:lvl2pPr>
            <a:lvl3pPr marL="0" marR="0" lvl="2" indent="69850" algn="l" rtl="0">
              <a:spcBef>
                <a:spcPts val="0"/>
              </a:spcBef>
              <a:buSzPct val="100000"/>
              <a:buFont typeface="Arial"/>
              <a:buChar char="■"/>
              <a:defRPr sz="1100" b="0" i="0" u="none" strike="noStrike" cap="none"/>
            </a:lvl3pPr>
            <a:lvl4pPr marL="0" marR="0" lvl="3" indent="69850" algn="l" rtl="0">
              <a:spcBef>
                <a:spcPts val="0"/>
              </a:spcBef>
              <a:buSzPct val="100000"/>
              <a:buFont typeface="Arial"/>
              <a:buChar char="●"/>
              <a:defRPr sz="1100" b="0" i="0" u="none" strike="noStrike" cap="none"/>
            </a:lvl4pPr>
            <a:lvl5pPr marL="0" marR="0" lvl="4" indent="69850" algn="l" rtl="0">
              <a:spcBef>
                <a:spcPts val="0"/>
              </a:spcBef>
              <a:buSzPct val="100000"/>
              <a:buFont typeface="Arial"/>
              <a:buChar char="○"/>
              <a:defRPr sz="1100" b="0" i="0" u="none" strike="noStrike" cap="none"/>
            </a:lvl5pPr>
            <a:lvl6pPr marL="0" marR="0" lvl="5" indent="69850" algn="l" rtl="0">
              <a:spcBef>
                <a:spcPts val="0"/>
              </a:spcBef>
              <a:buSzPct val="100000"/>
              <a:buFont typeface="Arial"/>
              <a:buChar char="■"/>
              <a:defRPr sz="1100" b="0" i="0" u="none" strike="noStrike" cap="none"/>
            </a:lvl6pPr>
            <a:lvl7pPr marL="0" marR="0" lvl="6" indent="69850" algn="l" rtl="0">
              <a:spcBef>
                <a:spcPts val="0"/>
              </a:spcBef>
              <a:buSzPct val="100000"/>
              <a:buFont typeface="Arial"/>
              <a:buChar char="●"/>
              <a:defRPr sz="1100" b="0" i="0" u="none" strike="noStrike" cap="none"/>
            </a:lvl7pPr>
            <a:lvl8pPr marL="0" marR="0" lvl="7" indent="69850" algn="l" rtl="0">
              <a:spcBef>
                <a:spcPts val="0"/>
              </a:spcBef>
              <a:buSzPct val="100000"/>
              <a:buFont typeface="Arial"/>
              <a:buChar char="○"/>
              <a:defRPr sz="1100" b="0" i="0" u="none" strike="noStrike" cap="none"/>
            </a:lvl8pPr>
            <a:lvl9pPr marL="0" marR="0" lvl="8" indent="69850" algn="l" rtl="0">
              <a:spcBef>
                <a:spcPts val="0"/>
              </a:spcBef>
              <a:buSzPct val="100000"/>
              <a:buFont typeface="Arial"/>
              <a:buChar char="■"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99224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endParaRPr sz="1100" b="0" i="0" u="none" strike="noStrike" cap="none"/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arenR"/>
            </a:pPr>
            <a:r>
              <a:rPr lang="en" sz="1100" b="0" i="0" u="none" strike="noStrike" cap="none"/>
              <a:t>\mathbb{E}_{q(\widetilde{W}\,|\,\phi)}\log p(y\,|\,x, \widetilde{W}) - D_{KL}(q(\widetilde{W}\,|\,\phi)\,||\,p(\widetilde{W})) \to \max_\phi</a:t>
            </a:r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arenR"/>
            </a:pPr>
            <a:r>
              <a:rPr lang="en" sz="1100" b="0" i="0" u="none" strike="noStrike" cap="none"/>
              <a:t>\tilde{w_{ij}} </a:t>
            </a:r>
            <a:r>
              <a:rPr lang="en" sz="1100" b="0" i="0" u="none" strike="noStrike" cap="none">
                <a:solidFill>
                  <a:schemeClr val="dk1"/>
                </a:solidFill>
              </a:rPr>
              <a:t> \sim w_{ij} \cdot (1 + \sqrt{\alpha_{ij}} \cdot \varepsilon) </a:t>
            </a:r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arenR"/>
            </a:pPr>
            <a:r>
              <a:rPr lang="en" sz="1100" b="0" i="0" u="none" strike="noStrike" cap="none"/>
              <a:t>q(\tilde{w}_{ij} \,|\, \phi_{ij}) = \mathcal{N}(\tilde{w}_{ij}\,|\, w_{ij}, \alpha_{ij} w_{ij}^2)</a:t>
            </a:r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arenR"/>
            </a:pPr>
            <a:r>
              <a:rPr lang="en" sz="1100" b="0" i="0" u="none" strike="noStrike" cap="none"/>
              <a:t>p(\tilde{w}_{ij}) \propto \tfrac{1}{|\tilde{w}_{ij}|}</a:t>
            </a:r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arenR"/>
            </a:pPr>
            <a:r>
              <a:rPr lang="en" sz="1100" b="0" i="0" u="none" strike="noStrike" cap="none"/>
              <a:t>-D_{KL}(q(\tilde{w}_{ij} \,|\,\w_{ij}, \alpha_{ij})\,\|\,p(w_{ij}))=\\</a:t>
            </a:r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arenR"/>
            </a:pPr>
            <a:r>
              <a:rPr lang="en" sz="1100" b="0" i="0" u="none" strike="noStrike" cap="none"/>
              <a:t>0.5\log\alpha_{ij}-\mathbb{E}_{\epsilon\sim\mathcal{N}(1, \alpha_{ij})}\log|\epsilon|+\mathrm{C}</a:t>
            </a:r>
          </a:p>
          <a:p>
            <a:pPr marL="457200" marR="0" lvl="0" indent="-228600" algn="l" rtl="0">
              <a:spcBef>
                <a:spcPts val="0"/>
              </a:spcBef>
              <a:buSzPct val="100000"/>
              <a:buFont typeface="Arial"/>
              <a:buAutoNum type="arabicParenR"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100" b="0" i="0" u="none" strike="noStrike" cap="none"/>
              <a:t>N(\widetilde{w}_i) = N(\mu_i, \sigma_i)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100" b="0" i="0" u="none" strike="noStrike" cap="none"/>
              <a:t>b = \sum_{i}  (\mu_i + \varepsilon_i \sigma_i) \cdot x_i =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100" b="0" i="0" u="none" strike="noStrike" cap="none"/>
              <a:t>= \sum_{i} \mu_i x_i + \varepsilon \sum_{i} \sigma_i^2 x_i^2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\frac{\partial\mathcal{L}}{\partial w_{ij}}=\frac{\partial\mathcal{L}}{\partial \tilde{w}_{ij}}\cdot\frac{\partial \tilde{w}_{ij}}{\partial w_{ij}}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100" b="0" i="0" u="none" strike="noStrike" cap="none"/>
              <a:t>\tilde{w}_{ij}=w_{ij}(1+\sqrt{\alpha_{ij}}\varepsilon_{ij})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100" b="0" i="0" u="none" strike="noStrike" cap="none"/>
              <a:t>\frac{\partial \tilde{w}_{ij}}{\partial w_{ij}}=1+\sqrt{\alpha_{ij}}\varepsilon_{ij}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100" b="0" i="0" u="none" strike="noStrike" cap="none"/>
              <a:t>\frac{\partial \tilde{w}_{ij}}{\partial w_{ij}}=1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100" b="0" i="0" u="none" strike="noStrike" cap="none"/>
              <a:t>\tilde{w}_{ij}=w_{ij}+\sqrt{\alpha_{ij}w_{ij}^2}\cdot\varepsilon_{ij}=w_{ij}+\sigma_{ij}\varepsilon_{ij}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p_{ij}=\frac{\alpha_{ij}}{1+\alpha_{ij}}\to1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\alpha_{ij}\ (\alpha_{ij}\to+\infty)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100" b="0" i="0" u="none" strike="noStrike" cap="none"/>
              <a:t>w_{ij}\to0,\ \ \ \ \ q(w_{ij})\to\mathcal{N}(\hat{w}_{ij}\,|\,0, 0)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\frac{\partial\mathcal{L}}{\partial w_{ij}}=\frac{\partial\mathcal{L}}{\partial \tilde{w}_{ij}}\cdot\frac{\partial \tilde{w}_{ij}}{\partial w_{ij}}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100" b="0" i="0" u="none" strike="noStrike" cap="none"/>
              <a:t>\tilde{w}_{ij}=w_{ij}(1+\sqrt{\alpha_{ij}}\varepsilon_{ij})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100" b="0" i="0" u="none" strike="noStrike" cap="none"/>
              <a:t>\frac{\partial \tilde{w}_{ij}}{\partial w_{ij}}=1+\sqrt{\alpha_{ij}}\varepsilon_{ij}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100" b="0" i="0" u="none" strike="noStrike" cap="none"/>
              <a:t>\frac{\partial \tilde{w}_{ij}}{\partial w_{ij}}=1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100" b="0" i="0" u="none" strike="noStrike" cap="none"/>
              <a:t>\tilde{w}_{ij}=w_{ij}+\sigma_{ij}\varepsilon_{ij}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def ForvardSparseLayer(W, log_sigma, X):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	sigma2 = T.exp(2 * log_sigma)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	lrt_mu = T.dot(X, W)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	lrt_sigma = T.sqrt(T.dot(X * X, sigma2))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	out = lrt_mu + normal(si.shape, avg=0, std=1) * lrt_sigma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	return out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def KL(alpha):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	log_alpha = T.log(alpha)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	k1, k2, k3 = 0.63576, 1.8732, 1.48695; C = -k1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	mdkl = k1 * T.nnet.sigmoid(k2 + k3 * log_alpha)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	mdkl -= 0.5 * T.log1p(T.exp(-log_alpha)) + 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	return -T.sum(mdkl)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/>
              <a:t>Loss = CrossEntropy(DNN(X, W), y) + KL(alpha=sigma**2 / W**2)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/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8890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8890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8890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8890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8890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8890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8890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8890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76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88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4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hyperlink" Target="http://torch.ch/blog/2015/07/30/cifar.html" TargetMode="External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gif"/><Relationship Id="rId5" Type="http://schemas.openxmlformats.org/officeDocument/2006/relationships/image" Target="../media/image55.gif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gif"/><Relationship Id="rId9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hyperlink" Target="https://arxiv.org/abs/1708.00077" TargetMode="External"/><Relationship Id="rId5" Type="http://schemas.openxmlformats.org/officeDocument/2006/relationships/hyperlink" Target="https://arxiv.org/abs/1705.07283" TargetMode="External"/><Relationship Id="rId6" Type="http://schemas.openxmlformats.org/officeDocument/2006/relationships/hyperlink" Target="https://goo.gl/2D4tFW" TargetMode="External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3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gif"/><Relationship Id="rId7" Type="http://schemas.openxmlformats.org/officeDocument/2006/relationships/image" Target="../media/image16.gif"/><Relationship Id="rId8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Relationship Id="rId8" Type="http://schemas.openxmlformats.org/officeDocument/2006/relationships/image" Target="../media/image21.gif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gif"/><Relationship Id="rId7" Type="http://schemas.openxmlformats.org/officeDocument/2006/relationships/image" Target="../media/image31.gif"/><Relationship Id="rId8" Type="http://schemas.openxmlformats.org/officeDocument/2006/relationships/image" Target="../media/image32.png"/><Relationship Id="rId9" Type="http://schemas.openxmlformats.org/officeDocument/2006/relationships/image" Target="../media/image33.gif"/><Relationship Id="rId10" Type="http://schemas.openxmlformats.org/officeDocument/2006/relationships/image" Target="../media/image34.gif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gif"/><Relationship Id="rId7" Type="http://schemas.openxmlformats.org/officeDocument/2006/relationships/image" Target="../media/image40.gif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13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11700" y="417850"/>
            <a:ext cx="8520599" cy="178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25000"/>
              <a:buFont typeface="Arial"/>
              <a:buNone/>
            </a:pPr>
            <a:r>
              <a:rPr lang="en" sz="36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Variational Dropout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25000"/>
              <a:buFont typeface="Arial"/>
              <a:buNone/>
            </a:pPr>
            <a:r>
              <a:rPr lang="en" sz="36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Sparsifies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25000"/>
              <a:buFont typeface="Arial"/>
              <a:buNone/>
            </a:pPr>
            <a:r>
              <a:rPr lang="en" sz="36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Deep Neural Networks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1321050" y="2664800"/>
            <a:ext cx="6501899" cy="41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Dmitry Molchanov*      Arsenii Ashukha*  </a:t>
            </a:r>
            <a:r>
              <a:rPr lang="en" sz="1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Dmitry Vetrov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3565200" y="3374975"/>
            <a:ext cx="2013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August 30th 2017			</a:t>
            </a:r>
          </a:p>
        </p:txBody>
      </p:sp>
      <p:pic>
        <p:nvPicPr>
          <p:cNvPr id="57" name="Shape 57"/>
          <p:cNvPicPr preferRelativeResize="0"/>
          <p:nvPr/>
        </p:nvPicPr>
        <p:blipFill/>
        <p:spPr>
          <a:xfrm>
            <a:off x="417523" y="4129048"/>
            <a:ext cx="5939399" cy="78159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8" name="Shape 58" descr="logo-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6923" y="4305075"/>
            <a:ext cx="2322975" cy="58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81000" y="7797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A problem: warm-up needed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5486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349525" y="1302700"/>
            <a:ext cx="763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Too many weights are pruned at the beginning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KL term dominates the data-term early on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annealing of the KL coefficient!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547675" y="3782775"/>
            <a:ext cx="7914899" cy="89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𝛕 = 0 for about 5 epochs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then linearly increase to 1 during ~10 epochs 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use 𝛕 = 1 after that</a:t>
            </a: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262" y="2247500"/>
            <a:ext cx="6553484" cy="755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81000" y="7797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Other technical details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85486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501925" y="1988500"/>
            <a:ext cx="763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dropout rates for thresholding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used log α = 3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finetuning after thresholding is needed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One sigma per layer works just as well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allows to speed-up computations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can train simple models from scratch (with warm-up)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Pretrain large models with L2 and binary dropout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warm-up needed in that case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81000" y="7797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… more technical details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5486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457200" y="1066800"/>
            <a:ext cx="67218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Optimize w.r.t. log σ to avoid constrained optimization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Initialize σ with smaller values in convolutional layers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Convolutional layers are very sensitive to noise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Clip extreme values of α for numerical stability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used -8 ≤ log α ≤ 8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Adam for optimization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avoid manual tuning of separate learning rates for weights and variances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2438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7050" y="400973"/>
            <a:ext cx="4625499" cy="462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0" y="572699"/>
            <a:ext cx="4352699" cy="43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981700" y="4530975"/>
            <a:ext cx="2428200" cy="4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LeNet-5: convolutional layer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5278225" y="4428675"/>
            <a:ext cx="26399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LeNet-5: fully-connected layer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(100 x 100 patch)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Lenet-5-Caffe and Lenet-300-100 on MNIST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195750" y="632275"/>
            <a:ext cx="875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Fully Connected network: </a:t>
            </a: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LeNet-300-100                                     </a:t>
            </a:r>
            <a:r>
              <a:rPr lang="en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Convolutional network:   </a:t>
            </a: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Lenet-5-Caffe   </a:t>
            </a:r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750" y="1488000"/>
            <a:ext cx="6938067" cy="332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7125" y="1495149"/>
            <a:ext cx="1316175" cy="332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VGG-like on CIFAR-10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l="7594" r="20010"/>
          <a:stretch/>
        </p:blipFill>
        <p:spPr>
          <a:xfrm>
            <a:off x="285248" y="739025"/>
            <a:ext cx="4795600" cy="213957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905450" y="3456350"/>
            <a:ext cx="7818599" cy="76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13 Convolutional layers and 2 Fully-Connected layers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Pre-Activation Batch Norm and Binary Dropout after each layer</a:t>
            </a:r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124925" y="4864600"/>
            <a:ext cx="8434799" cy="42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Official Torch Blog: Zagoruyko,</a:t>
            </a:r>
            <a:r>
              <a:rPr lang="en" sz="14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http://torch.ch/blog/2015/07/30/cifar.html</a:t>
            </a:r>
            <a:r>
              <a:rPr lang="en" sz="14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5">
            <a:alphaModFix/>
          </a:blip>
          <a:srcRect l="60184"/>
          <a:stretch/>
        </p:blipFill>
        <p:spPr>
          <a:xfrm>
            <a:off x="6284875" y="672404"/>
            <a:ext cx="2072724" cy="20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VGG-like on CIFAR-10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2325" y="1200698"/>
            <a:ext cx="4967574" cy="353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2918061" y="4560000"/>
            <a:ext cx="3056100" cy="2465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width scale factor k</a:t>
            </a:r>
          </a:p>
        </p:txBody>
      </p:sp>
      <p:sp>
        <p:nvSpPr>
          <p:cNvPr id="301" name="Shape 301"/>
          <p:cNvSpPr txBox="1"/>
          <p:nvPr/>
        </p:nvSpPr>
        <p:spPr>
          <a:xfrm rot="-5400000">
            <a:off x="6120000" y="2736950"/>
            <a:ext cx="1835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/>
          <p:nvPr/>
        </p:nvSpPr>
        <p:spPr>
          <a:xfrm rot="-5400000">
            <a:off x="5785575" y="2756300"/>
            <a:ext cx="2217599" cy="3548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Compression rate</a:t>
            </a:r>
          </a:p>
        </p:txBody>
      </p:sp>
      <p:sp>
        <p:nvSpPr>
          <p:cNvPr id="303" name="Shape 303"/>
          <p:cNvSpPr txBox="1"/>
          <p:nvPr/>
        </p:nvSpPr>
        <p:spPr>
          <a:xfrm rot="-5400000">
            <a:off x="668950" y="2660750"/>
            <a:ext cx="1835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/>
          <p:nvPr/>
        </p:nvSpPr>
        <p:spPr>
          <a:xfrm rot="-5400000">
            <a:off x="1586999" y="2756299"/>
            <a:ext cx="1000200" cy="3548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%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228600" y="762000"/>
            <a:ext cx="8343900" cy="4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Number of filters / neurons is linearly scaled by k (the width of the network)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071675" y="2544275"/>
            <a:ext cx="4440899" cy="51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Shape 307"/>
          <p:cNvGrpSpPr/>
          <p:nvPr/>
        </p:nvGrpSpPr>
        <p:grpSpPr>
          <a:xfrm>
            <a:off x="2298700" y="2260600"/>
            <a:ext cx="4406900" cy="711200"/>
            <a:chOff x="2298700" y="2260600"/>
            <a:chExt cx="4406900" cy="711200"/>
          </a:xfrm>
        </p:grpSpPr>
        <p:cxnSp>
          <p:nvCxnSpPr>
            <p:cNvPr id="308" name="Shape 308"/>
            <p:cNvCxnSpPr/>
            <p:nvPr/>
          </p:nvCxnSpPr>
          <p:spPr>
            <a:xfrm>
              <a:off x="2298700" y="2971800"/>
              <a:ext cx="926999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09" name="Shape 309"/>
            <p:cNvCxnSpPr/>
            <p:nvPr/>
          </p:nvCxnSpPr>
          <p:spPr>
            <a:xfrm rot="10800000">
              <a:off x="5397600" y="2260600"/>
              <a:ext cx="1307999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Random Labeling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63500" y="4883475"/>
            <a:ext cx="8007300" cy="16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Zhang, Chiyuan, et al. "Understanding deep learning requires rethinking generalization."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246450" y="4236887"/>
            <a:ext cx="86510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dependency between data and labels </a:t>
            </a:r>
            <a:r>
              <a:rPr lang="en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⇒</a:t>
            </a: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Sparse VD yields an empty model where conventional models easily overfit.</a:t>
            </a: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723699"/>
            <a:ext cx="8520601" cy="102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2262" y="1991736"/>
            <a:ext cx="6979471" cy="184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Future Extensions for Compression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350551" y="854200"/>
            <a:ext cx="9052499" cy="6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137160" marR="0" lvl="0" indent="-10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to incorporate into the Deep Compression framework: just replace pruning!</a:t>
            </a: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16" y="1729439"/>
            <a:ext cx="6689726" cy="2082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Shape 328"/>
          <p:cNvCxnSpPr/>
          <p:nvPr/>
        </p:nvCxnSpPr>
        <p:spPr>
          <a:xfrm rot="10800000" flipH="1">
            <a:off x="1297938" y="1858330"/>
            <a:ext cx="2108399" cy="1883099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Shape 329"/>
          <p:cNvCxnSpPr/>
          <p:nvPr/>
        </p:nvCxnSpPr>
        <p:spPr>
          <a:xfrm>
            <a:off x="1267846" y="1872357"/>
            <a:ext cx="2138699" cy="1883099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Shape 330"/>
          <p:cNvSpPr txBox="1"/>
          <p:nvPr/>
        </p:nvSpPr>
        <p:spPr>
          <a:xfrm>
            <a:off x="1859564" y="3681514"/>
            <a:ext cx="1490999" cy="74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Sparse VD!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420675" y="4218325"/>
            <a:ext cx="9006900" cy="74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theory, it can also be combined with soft weight sharing that provides better quantization</a:t>
            </a:r>
          </a:p>
        </p:txBody>
      </p:sp>
      <p:cxnSp>
        <p:nvCxnSpPr>
          <p:cNvPr id="332" name="Shape 332"/>
          <p:cNvCxnSpPr/>
          <p:nvPr/>
        </p:nvCxnSpPr>
        <p:spPr>
          <a:xfrm rot="10800000" flipH="1">
            <a:off x="3275582" y="1813814"/>
            <a:ext cx="2108399" cy="1883099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Shape 333"/>
          <p:cNvCxnSpPr/>
          <p:nvPr/>
        </p:nvCxnSpPr>
        <p:spPr>
          <a:xfrm>
            <a:off x="3245490" y="1827841"/>
            <a:ext cx="2138699" cy="1883099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Shape 334"/>
          <p:cNvSpPr txBox="1"/>
          <p:nvPr/>
        </p:nvSpPr>
        <p:spPr>
          <a:xfrm>
            <a:off x="3761000" y="3713200"/>
            <a:ext cx="1171799" cy="74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Soft Weight Sharing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5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Structured Bayesian Pruning via LogN Multiplicative Noise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81000" y="7797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5486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81531" y="869450"/>
            <a:ext cx="5973299" cy="37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Gaussian Dropout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Variational Dropout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Sparse Variational Dropout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Technical details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381000" y="77975"/>
            <a:ext cx="86390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4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Bayesian Sparsification of Recurrent Neural Networks</a:t>
            </a: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5486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Shape 347"/>
          <p:cNvPicPr preferRelativeResize="0"/>
          <p:nvPr/>
        </p:nvPicPr>
        <p:blipFill/>
        <p:spPr>
          <a:xfrm>
            <a:off x="2045300" y="856759"/>
            <a:ext cx="5053399" cy="32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7462" y="1876018"/>
            <a:ext cx="6267361" cy="7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6600" y="1390699"/>
            <a:ext cx="2832474" cy="3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7473" y="1410924"/>
            <a:ext cx="2961573" cy="28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93617" y="1291932"/>
            <a:ext cx="2961575" cy="51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5071" y="1295342"/>
            <a:ext cx="2974816" cy="51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6987" y="4041800"/>
            <a:ext cx="8582025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450275" y="2753600"/>
            <a:ext cx="5337599" cy="6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Log-uniform prior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same sample W for all timestamps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Plain RT for W</a:t>
            </a: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07050" y="2659522"/>
            <a:ext cx="2262732" cy="134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2417606" y="3262756"/>
            <a:ext cx="263400" cy="32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10">
            <a:alphaModFix/>
          </a:blip>
          <a:srcRect l="42601" t="71006" r="56320"/>
          <a:stretch/>
        </p:blipFill>
        <p:spPr>
          <a:xfrm>
            <a:off x="3132649" y="3948550"/>
            <a:ext cx="725999" cy="16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 rotWithShape="1">
          <a:blip r:embed="rId10">
            <a:alphaModFix/>
          </a:blip>
          <a:srcRect l="42601" t="71006" r="56320"/>
          <a:stretch/>
        </p:blipFill>
        <p:spPr>
          <a:xfrm>
            <a:off x="618049" y="4177150"/>
            <a:ext cx="725999" cy="1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/>
          <p:cNvPicPr preferRelativeResize="0"/>
          <p:nvPr/>
        </p:nvPicPr>
        <p:blipFill rotWithShape="1">
          <a:blip r:embed="rId3">
            <a:alphaModFix/>
          </a:blip>
          <a:srcRect t="35987"/>
          <a:stretch/>
        </p:blipFill>
        <p:spPr>
          <a:xfrm>
            <a:off x="596487" y="978824"/>
            <a:ext cx="7951023" cy="335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381000" y="77975"/>
            <a:ext cx="86390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4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Bayesian Sparsification of RNNs: experiments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85486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381000" y="77975"/>
            <a:ext cx="86390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4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Bayesian Sparsification of RNNs: experiments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type="sldNum" idx="12"/>
          </p:nvPr>
        </p:nvSpPr>
        <p:spPr>
          <a:xfrm>
            <a:off x="85486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 t="36415"/>
          <a:stretch/>
        </p:blipFill>
        <p:spPr>
          <a:xfrm>
            <a:off x="1021450" y="904025"/>
            <a:ext cx="7358174" cy="3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125" y="418072"/>
            <a:ext cx="2206399" cy="220632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Sparse Variational Dropout </a:t>
            </a: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411300" y="2423324"/>
            <a:ext cx="8321399" cy="259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10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Additive Noise Parametrization </a:t>
            </a:r>
            <a:r>
              <a:rPr lang="en" sz="21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reduces the</a:t>
            </a:r>
            <a:r>
              <a:rPr lang="en" sz="210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variance of SG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Variational Dropout Sparsifies Deep Neural Networks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hyperparameters, just the parameters of optimization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Follow-up papers:</a:t>
            </a:r>
          </a:p>
          <a:p>
            <a:pPr marL="914400" marR="0" lvl="1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Compression of RNNs:   </a:t>
            </a:r>
            <a:r>
              <a:rPr lang="en" sz="2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https://arxiv.org/abs/1708.00077</a:t>
            </a:r>
            <a:r>
              <a:rPr lang="en" sz="21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914400" marR="0" lvl="1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Group-wise sparsity:    </a:t>
            </a: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https://arxiv.org/abs/1705.07283</a:t>
            </a:r>
            <a:r>
              <a:rPr lang="en" sz="21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Shape 381"/>
          <p:cNvGrpSpPr/>
          <p:nvPr/>
        </p:nvGrpSpPr>
        <p:grpSpPr>
          <a:xfrm>
            <a:off x="5091282" y="648899"/>
            <a:ext cx="2418899" cy="1610826"/>
            <a:chOff x="6554400" y="1206900"/>
            <a:chExt cx="2418899" cy="1610826"/>
          </a:xfrm>
        </p:grpSpPr>
        <p:sp>
          <p:nvSpPr>
            <p:cNvPr id="382" name="Shape 382"/>
            <p:cNvSpPr txBox="1"/>
            <p:nvPr/>
          </p:nvSpPr>
          <p:spPr>
            <a:xfrm>
              <a:off x="6554400" y="1870027"/>
              <a:ext cx="2418899" cy="947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r>
                <a:rPr lang="en" sz="1800" b="0" i="0" u="none" strike="noStrike" cap="none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GitHub:           </a:t>
              </a:r>
              <a:r>
                <a:rPr lang="en" sz="1800" b="0" i="0" u="sng" strike="noStrike" cap="none" dirty="0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/>
                </a:rPr>
                <a:t>https://goo.gl/2D4tFW</a:t>
              </a:r>
            </a:p>
          </p:txBody>
        </p:sp>
        <p:pic>
          <p:nvPicPr>
            <p:cNvPr id="383" name="Shape 383" descr="687474703a2f2f646f632e72756c746f722e636f6d2f696d616765732f6769746875622d6c6f676f2e706e6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72099" y="1206900"/>
              <a:ext cx="2301199" cy="786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Group sparsity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Sparse VD provides </a:t>
            </a:r>
            <a:r>
              <a:rPr lang="en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sparsity with </a:t>
            </a:r>
            <a:r>
              <a:rPr lang="en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structure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Sparse VD can’t be efficiently generalized for group sparsity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Structured sparsity is the key to DNN acceleration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Structured sparsity allows more efficient compression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739297" y="126225"/>
            <a:ext cx="810210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Noise sparsity 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8499400" y="4663223"/>
            <a:ext cx="521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Shape 397"/>
          <p:cNvGrpSpPr/>
          <p:nvPr/>
        </p:nvGrpSpPr>
        <p:grpSpPr>
          <a:xfrm>
            <a:off x="571505" y="877075"/>
            <a:ext cx="8437816" cy="1756374"/>
            <a:chOff x="135244" y="731925"/>
            <a:chExt cx="8873504" cy="1756374"/>
          </a:xfrm>
        </p:grpSpPr>
        <p:pic>
          <p:nvPicPr>
            <p:cNvPr id="398" name="Shape 39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4537" y="782812"/>
              <a:ext cx="1380230" cy="1320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Shape 399"/>
            <p:cNvSpPr txBox="1"/>
            <p:nvPr/>
          </p:nvSpPr>
          <p:spPr>
            <a:xfrm>
              <a:off x="459775" y="2024200"/>
              <a:ext cx="661799" cy="4640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</p:txBody>
        </p:sp>
        <p:sp>
          <p:nvSpPr>
            <p:cNvPr id="400" name="Shape 400"/>
            <p:cNvSpPr txBox="1"/>
            <p:nvPr/>
          </p:nvSpPr>
          <p:spPr>
            <a:xfrm>
              <a:off x="2346761" y="2029450"/>
              <a:ext cx="824099" cy="357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weights</a:t>
              </a:r>
            </a:p>
          </p:txBody>
        </p:sp>
        <p:sp>
          <p:nvSpPr>
            <p:cNvPr id="401" name="Shape 401"/>
            <p:cNvSpPr txBox="1"/>
            <p:nvPr/>
          </p:nvSpPr>
          <p:spPr>
            <a:xfrm>
              <a:off x="5753625" y="2079686"/>
              <a:ext cx="1076700" cy="25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activations</a:t>
              </a:r>
            </a:p>
          </p:txBody>
        </p:sp>
        <p:pic>
          <p:nvPicPr>
            <p:cNvPr id="402" name="Shape 402"/>
            <p:cNvPicPr preferRelativeResize="0"/>
            <p:nvPr/>
          </p:nvPicPr>
          <p:blipFill rotWithShape="1">
            <a:blip r:embed="rId4">
              <a:alphaModFix/>
            </a:blip>
            <a:srcRect l="2496" t="1748" b="2152"/>
            <a:stretch/>
          </p:blipFill>
          <p:spPr>
            <a:xfrm>
              <a:off x="7628525" y="782825"/>
              <a:ext cx="1380224" cy="13745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Shape 403"/>
            <p:cNvSpPr txBox="1"/>
            <p:nvPr/>
          </p:nvSpPr>
          <p:spPr>
            <a:xfrm>
              <a:off x="7824386" y="2079700"/>
              <a:ext cx="1111200" cy="25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nonlinearity</a:t>
              </a:r>
            </a:p>
          </p:txBody>
        </p:sp>
        <p:pic>
          <p:nvPicPr>
            <p:cNvPr id="404" name="Shape 40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37800" y="771764"/>
              <a:ext cx="1340411" cy="12870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Shape 405"/>
            <p:cNvSpPr txBox="1"/>
            <p:nvPr/>
          </p:nvSpPr>
          <p:spPr>
            <a:xfrm>
              <a:off x="3884312" y="2099500"/>
              <a:ext cx="661799" cy="217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noise</a:t>
              </a:r>
            </a:p>
          </p:txBody>
        </p:sp>
        <p:pic>
          <p:nvPicPr>
            <p:cNvPr id="406" name="Shape 40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68512" y="1709650"/>
              <a:ext cx="609599" cy="26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Shape 40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5244" y="731925"/>
              <a:ext cx="1310842" cy="1320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Shape 408"/>
            <p:cNvPicPr preferRelativeResize="0"/>
            <p:nvPr/>
          </p:nvPicPr>
          <p:blipFill rotWithShape="1">
            <a:blip r:embed="rId8">
              <a:alphaModFix/>
            </a:blip>
            <a:srcRect l="16177" r="36836"/>
            <a:stretch/>
          </p:blipFill>
          <p:spPr>
            <a:xfrm>
              <a:off x="2055361" y="802216"/>
              <a:ext cx="1406924" cy="13345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Shape 409"/>
          <p:cNvSpPr/>
          <p:nvPr/>
        </p:nvSpPr>
        <p:spPr>
          <a:xfrm>
            <a:off x="1935357" y="1491401"/>
            <a:ext cx="414299" cy="27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5213219" y="1491401"/>
            <a:ext cx="414299" cy="27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7210571" y="1491401"/>
            <a:ext cx="414299" cy="27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Shape 412"/>
          <p:cNvGrpSpPr/>
          <p:nvPr/>
        </p:nvGrpSpPr>
        <p:grpSpPr>
          <a:xfrm>
            <a:off x="671527" y="3032678"/>
            <a:ext cx="8237770" cy="1736824"/>
            <a:chOff x="129969" y="788625"/>
            <a:chExt cx="8663129" cy="1736824"/>
          </a:xfrm>
        </p:grpSpPr>
        <p:pic>
          <p:nvPicPr>
            <p:cNvPr id="413" name="Shape 4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17825" y="815475"/>
              <a:ext cx="1380230" cy="1320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Shape 414"/>
            <p:cNvSpPr txBox="1"/>
            <p:nvPr/>
          </p:nvSpPr>
          <p:spPr>
            <a:xfrm>
              <a:off x="454500" y="2061350"/>
              <a:ext cx="661799" cy="4640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</p:txBody>
        </p:sp>
        <p:sp>
          <p:nvSpPr>
            <p:cNvPr id="415" name="Shape 415"/>
            <p:cNvSpPr txBox="1"/>
            <p:nvPr/>
          </p:nvSpPr>
          <p:spPr>
            <a:xfrm>
              <a:off x="2325175" y="2077300"/>
              <a:ext cx="824099" cy="357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weights</a:t>
              </a:r>
            </a:p>
          </p:txBody>
        </p:sp>
        <p:sp>
          <p:nvSpPr>
            <p:cNvPr id="416" name="Shape 416"/>
            <p:cNvSpPr txBox="1"/>
            <p:nvPr/>
          </p:nvSpPr>
          <p:spPr>
            <a:xfrm>
              <a:off x="4033650" y="2127536"/>
              <a:ext cx="1076700" cy="25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activations</a:t>
              </a:r>
            </a:p>
          </p:txBody>
        </p:sp>
        <p:pic>
          <p:nvPicPr>
            <p:cNvPr id="417" name="Shape 417"/>
            <p:cNvPicPr preferRelativeResize="0"/>
            <p:nvPr/>
          </p:nvPicPr>
          <p:blipFill rotWithShape="1">
            <a:blip r:embed="rId4">
              <a:alphaModFix/>
            </a:blip>
            <a:srcRect l="2496" t="1748" b="2152"/>
            <a:stretch/>
          </p:blipFill>
          <p:spPr>
            <a:xfrm>
              <a:off x="7412875" y="788625"/>
              <a:ext cx="1380224" cy="13745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Shape 418"/>
            <p:cNvSpPr txBox="1"/>
            <p:nvPr/>
          </p:nvSpPr>
          <p:spPr>
            <a:xfrm>
              <a:off x="7635536" y="2077300"/>
              <a:ext cx="1111200" cy="25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nonlinearity</a:t>
              </a:r>
            </a:p>
          </p:txBody>
        </p:sp>
        <p:pic>
          <p:nvPicPr>
            <p:cNvPr id="419" name="Shape 4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9969" y="809112"/>
              <a:ext cx="1310842" cy="1320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Shape 420"/>
            <p:cNvPicPr preferRelativeResize="0"/>
            <p:nvPr/>
          </p:nvPicPr>
          <p:blipFill rotWithShape="1">
            <a:blip r:embed="rId8">
              <a:alphaModFix/>
            </a:blip>
            <a:srcRect l="16177" r="36836"/>
            <a:stretch/>
          </p:blipFill>
          <p:spPr>
            <a:xfrm>
              <a:off x="2055361" y="802216"/>
              <a:ext cx="1406924" cy="13345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Shape 421"/>
          <p:cNvSpPr/>
          <p:nvPr/>
        </p:nvSpPr>
        <p:spPr>
          <a:xfrm>
            <a:off x="2003108" y="3581780"/>
            <a:ext cx="414299" cy="27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3849148" y="3581780"/>
            <a:ext cx="414299" cy="27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7066128" y="3581780"/>
            <a:ext cx="414299" cy="27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5185" y="3076368"/>
            <a:ext cx="1274603" cy="12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6017828" y="4428557"/>
            <a:ext cx="629400" cy="21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noise</a:t>
            </a:r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0139" y="3964330"/>
            <a:ext cx="579671" cy="2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Distributions</a:t>
            </a:r>
          </a:p>
        </p:txBody>
      </p:sp>
      <p:sp>
        <p:nvSpPr>
          <p:cNvPr id="432" name="Shape 4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Shape 433" descr="Screen Shot 2017-05-22 at 18.25.5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433" y="3603110"/>
            <a:ext cx="794714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/>
        </p:nvSpPr>
        <p:spPr>
          <a:xfrm>
            <a:off x="3007350" y="1171437"/>
            <a:ext cx="3129299" cy="50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Variational Dropout: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3007350" y="2731536"/>
            <a:ext cx="3129299" cy="50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Log-Normal Dropout:</a:t>
            </a: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511" y="1868324"/>
            <a:ext cx="7080975" cy="6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Results on MNIST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Shape 443" descr="Screen Shot 2017-05-22 at 17.15.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331383"/>
            <a:ext cx="8520599" cy="272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81000" y="7797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Gaussian Dropout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486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9107" y="991874"/>
            <a:ext cx="1322643" cy="132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/>
        <p:spPr>
          <a:xfrm>
            <a:off x="5156107" y="1442859"/>
            <a:ext cx="567131" cy="41879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842712" y="2373407"/>
            <a:ext cx="634200" cy="46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2536730" y="2252358"/>
            <a:ext cx="789600" cy="35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weights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5874539" y="2355694"/>
            <a:ext cx="1031699" cy="25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activations</a:t>
            </a:r>
          </a:p>
        </p:txBody>
      </p:sp>
      <p:pic>
        <p:nvPicPr>
          <p:cNvPr id="77" name="Shape 77"/>
          <p:cNvPicPr preferRelativeResize="0"/>
          <p:nvPr/>
        </p:nvPicPr>
        <p:blipFill/>
        <p:spPr>
          <a:xfrm>
            <a:off x="7077918" y="1481896"/>
            <a:ext cx="567131" cy="41879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4">
            <a:alphaModFix/>
          </a:blip>
          <a:srcRect l="2496" t="1748" b="2152"/>
          <a:stretch/>
        </p:blipFill>
        <p:spPr>
          <a:xfrm>
            <a:off x="7671211" y="965012"/>
            <a:ext cx="1322636" cy="137450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7803925" y="2403550"/>
            <a:ext cx="1128599" cy="25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nonlinearity</a:t>
            </a:r>
          </a:p>
        </p:txBody>
      </p:sp>
      <p:grpSp>
        <p:nvGrpSpPr>
          <p:cNvPr id="80" name="Shape 80"/>
          <p:cNvGrpSpPr/>
          <p:nvPr/>
        </p:nvGrpSpPr>
        <p:grpSpPr>
          <a:xfrm>
            <a:off x="3751248" y="1047778"/>
            <a:ext cx="1284516" cy="1525736"/>
            <a:chOff x="3522887" y="1200163"/>
            <a:chExt cx="1340411" cy="1525736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22887" y="1200163"/>
              <a:ext cx="1340411" cy="12870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 txBox="1"/>
            <p:nvPr/>
          </p:nvSpPr>
          <p:spPr>
            <a:xfrm>
              <a:off x="3869400" y="2508100"/>
              <a:ext cx="661799" cy="217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noise</a:t>
              </a:r>
            </a:p>
          </p:txBody>
        </p:sp>
        <p:pic>
          <p:nvPicPr>
            <p:cNvPr id="83" name="Shape 8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53600" y="2138050"/>
              <a:ext cx="609599" cy="26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Shape 8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810625" y="2110575"/>
              <a:ext cx="779349" cy="25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Shape 85"/>
          <p:cNvPicPr preferRelativeResize="0"/>
          <p:nvPr/>
        </p:nvPicPr>
        <p:blipFill rotWithShape="1">
          <a:blip r:embed="rId8">
            <a:alphaModFix/>
          </a:blip>
          <a:srcRect l="16177" r="36836"/>
          <a:stretch/>
        </p:blipFill>
        <p:spPr>
          <a:xfrm>
            <a:off x="2330580" y="1078229"/>
            <a:ext cx="1348222" cy="13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/>
        <p:spPr>
          <a:xfrm>
            <a:off x="1750283" y="1425334"/>
            <a:ext cx="567131" cy="41879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2315" y="965000"/>
            <a:ext cx="1030171" cy="108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10">
            <a:alphaModFix/>
          </a:blip>
          <a:srcRect t="14441" r="11659"/>
          <a:stretch/>
        </p:blipFill>
        <p:spPr>
          <a:xfrm>
            <a:off x="768589" y="1142771"/>
            <a:ext cx="1064835" cy="1129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3249" y="1315799"/>
            <a:ext cx="1064835" cy="1049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Shape 90"/>
          <p:cNvGrpSpPr/>
          <p:nvPr/>
        </p:nvGrpSpPr>
        <p:grpSpPr>
          <a:xfrm>
            <a:off x="1898321" y="1925699"/>
            <a:ext cx="3735028" cy="3009574"/>
            <a:chOff x="1898321" y="1925699"/>
            <a:chExt cx="3735028" cy="3009574"/>
          </a:xfrm>
        </p:grpSpPr>
        <p:pic>
          <p:nvPicPr>
            <p:cNvPr id="91" name="Shape 91"/>
            <p:cNvPicPr preferRelativeResize="0"/>
            <p:nvPr/>
          </p:nvPicPr>
          <p:blipFill rotWithShape="1">
            <a:blip r:embed="rId8">
              <a:alphaModFix/>
            </a:blip>
            <a:srcRect l="16177" r="36836"/>
            <a:stretch/>
          </p:blipFill>
          <p:spPr>
            <a:xfrm>
              <a:off x="2888621" y="3152605"/>
              <a:ext cx="1800937" cy="17826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2" name="Shape 92"/>
            <p:cNvCxnSpPr/>
            <p:nvPr/>
          </p:nvCxnSpPr>
          <p:spPr>
            <a:xfrm>
              <a:off x="1898321" y="2627640"/>
              <a:ext cx="995099" cy="572999"/>
            </a:xfrm>
            <a:prstGeom prst="straightConnector1">
              <a:avLst/>
            </a:prstGeom>
            <a:noFill/>
            <a:ln w="38100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93" name="Shape 93"/>
            <p:cNvCxnSpPr/>
            <p:nvPr/>
          </p:nvCxnSpPr>
          <p:spPr>
            <a:xfrm rot="10800000" flipH="1">
              <a:off x="4576750" y="1925699"/>
              <a:ext cx="1056600" cy="1275000"/>
            </a:xfrm>
            <a:prstGeom prst="straightConnector1">
              <a:avLst/>
            </a:prstGeom>
            <a:noFill/>
            <a:ln w="38100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pic>
          <p:nvPicPr>
            <p:cNvPr id="94" name="Shape 94"/>
            <p:cNvPicPr preferRelativeResize="0"/>
            <p:nvPr/>
          </p:nvPicPr>
          <p:blipFill rotWithShape="1">
            <a:blip r:embed="rId12">
              <a:alphaModFix/>
            </a:blip>
            <a:srcRect b="52210"/>
            <a:stretch/>
          </p:blipFill>
          <p:spPr>
            <a:xfrm>
              <a:off x="2526844" y="4211916"/>
              <a:ext cx="2524499" cy="52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Shape 95"/>
          <p:cNvGrpSpPr/>
          <p:nvPr/>
        </p:nvGrpSpPr>
        <p:grpSpPr>
          <a:xfrm>
            <a:off x="4441366" y="3169865"/>
            <a:ext cx="4229519" cy="1198338"/>
            <a:chOff x="4659625" y="3169825"/>
            <a:chExt cx="3996900" cy="1100100"/>
          </a:xfrm>
        </p:grpSpPr>
        <p:cxnSp>
          <p:nvCxnSpPr>
            <p:cNvPr id="96" name="Shape 96"/>
            <p:cNvCxnSpPr>
              <a:stCxn id="97" idx="1"/>
            </p:cNvCxnSpPr>
            <p:nvPr/>
          </p:nvCxnSpPr>
          <p:spPr>
            <a:xfrm flipH="1">
              <a:off x="4659625" y="3366625"/>
              <a:ext cx="744300" cy="903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97" name="Shape 97"/>
            <p:cNvSpPr txBox="1"/>
            <p:nvPr/>
          </p:nvSpPr>
          <p:spPr>
            <a:xfrm>
              <a:off x="5403925" y="3169825"/>
              <a:ext cx="3252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 does not change the mean value  </a:t>
              </a:r>
            </a:p>
          </p:txBody>
        </p:sp>
      </p:grpSp>
      <p:cxnSp>
        <p:nvCxnSpPr>
          <p:cNvPr id="98" name="Shape 98"/>
          <p:cNvCxnSpPr/>
          <p:nvPr/>
        </p:nvCxnSpPr>
        <p:spPr>
          <a:xfrm flipH="1">
            <a:off x="4722778" y="3973128"/>
            <a:ext cx="617699" cy="4910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5340478" y="3776328"/>
            <a:ext cx="25244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adds multiplicative noise </a:t>
            </a:r>
          </a:p>
        </p:txBody>
      </p:sp>
      <p:grpSp>
        <p:nvGrpSpPr>
          <p:cNvPr id="100" name="Shape 100"/>
          <p:cNvGrpSpPr/>
          <p:nvPr/>
        </p:nvGrpSpPr>
        <p:grpSpPr>
          <a:xfrm>
            <a:off x="5227764" y="4227294"/>
            <a:ext cx="3673835" cy="572699"/>
            <a:chOff x="4725214" y="4252669"/>
            <a:chExt cx="3673835" cy="572699"/>
          </a:xfrm>
        </p:grpSpPr>
        <p:cxnSp>
          <p:nvCxnSpPr>
            <p:cNvPr id="101" name="Shape 101"/>
            <p:cNvCxnSpPr/>
            <p:nvPr/>
          </p:nvCxnSpPr>
          <p:spPr>
            <a:xfrm flipH="1">
              <a:off x="4725214" y="4528364"/>
              <a:ext cx="1084499" cy="213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pic>
          <p:nvPicPr>
            <p:cNvPr id="102" name="Shape 102"/>
            <p:cNvPicPr preferRelativeResize="0"/>
            <p:nvPr/>
          </p:nvPicPr>
          <p:blipFill rotWithShape="1">
            <a:blip r:embed="rId12">
              <a:alphaModFix/>
            </a:blip>
            <a:srcRect t="48159"/>
            <a:stretch/>
          </p:blipFill>
          <p:spPr>
            <a:xfrm>
              <a:off x="5874550" y="4252669"/>
              <a:ext cx="2524499" cy="57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t="67374" b="2250"/>
          <a:stretch/>
        </p:blipFill>
        <p:spPr>
          <a:xfrm>
            <a:off x="3074286" y="3244778"/>
            <a:ext cx="6906198" cy="98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783" y="1680066"/>
            <a:ext cx="2891582" cy="4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81000" y="85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Variational Dropout 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0" y="4790725"/>
            <a:ext cx="9261300" cy="3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Diederik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Kingma, Tim Salimans, and Max Welling, Variational dropout and the local reparameterization trick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5624" y="2991049"/>
            <a:ext cx="3016548" cy="179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0186" y="1209174"/>
            <a:ext cx="8880600" cy="79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Posterior distribution </a:t>
            </a:r>
          </a:p>
        </p:txBody>
      </p:sp>
      <p:grpSp>
        <p:nvGrpSpPr>
          <p:cNvPr id="114" name="Shape 114"/>
          <p:cNvGrpSpPr/>
          <p:nvPr/>
        </p:nvGrpSpPr>
        <p:grpSpPr>
          <a:xfrm>
            <a:off x="4138800" y="3842225"/>
            <a:ext cx="4822199" cy="961875"/>
            <a:chOff x="4486375" y="3938875"/>
            <a:chExt cx="4822199" cy="961875"/>
          </a:xfrm>
        </p:grpSpPr>
        <p:sp>
          <p:nvSpPr>
            <p:cNvPr id="115" name="Shape 115"/>
            <p:cNvSpPr/>
            <p:nvPr/>
          </p:nvSpPr>
          <p:spPr>
            <a:xfrm>
              <a:off x="4486375" y="3938875"/>
              <a:ext cx="4822199" cy="3936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" name="Shape 116"/>
            <p:cNvCxnSpPr/>
            <p:nvPr/>
          </p:nvCxnSpPr>
          <p:spPr>
            <a:xfrm rot="10800000" flipH="1">
              <a:off x="6411350" y="4383567"/>
              <a:ext cx="390900" cy="20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grpSp>
          <p:nvGrpSpPr>
            <p:cNvPr id="117" name="Shape 117"/>
            <p:cNvGrpSpPr/>
            <p:nvPr/>
          </p:nvGrpSpPr>
          <p:grpSpPr>
            <a:xfrm>
              <a:off x="5372750" y="4507150"/>
              <a:ext cx="2465399" cy="393600"/>
              <a:chOff x="5372750" y="4507150"/>
              <a:chExt cx="2465399" cy="393600"/>
            </a:xfrm>
          </p:grpSpPr>
          <p:sp>
            <p:nvSpPr>
              <p:cNvPr id="118" name="Shape 118"/>
              <p:cNvSpPr txBox="1"/>
              <p:nvPr/>
            </p:nvSpPr>
            <p:spPr>
              <a:xfrm>
                <a:off x="5372750" y="4507150"/>
                <a:ext cx="2465399" cy="3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Does not depend on </a:t>
                </a:r>
              </a:p>
            </p:txBody>
          </p:sp>
          <p:pic>
            <p:nvPicPr>
              <p:cNvPr id="119" name="Shape 119"/>
              <p:cNvPicPr preferRelativeResize="0"/>
              <p:nvPr/>
            </p:nvPicPr>
            <p:blipFill rotWithShape="1">
              <a:blip r:embed="rId6">
                <a:alphaModFix/>
              </a:blip>
              <a:srcRect t="19801" b="-6728"/>
              <a:stretch/>
            </p:blipFill>
            <p:spPr>
              <a:xfrm>
                <a:off x="7272647" y="4677326"/>
                <a:ext cx="262199" cy="1833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0" name="Shape 120"/>
          <p:cNvSpPr txBox="1"/>
          <p:nvPr/>
        </p:nvSpPr>
        <p:spPr>
          <a:xfrm>
            <a:off x="0" y="2388350"/>
            <a:ext cx="8960999" cy="10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Prior distribution and the KL divergence term</a:t>
            </a: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18726" y="2193913"/>
            <a:ext cx="1450334" cy="30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Shape 122"/>
          <p:cNvGrpSpPr/>
          <p:nvPr/>
        </p:nvGrpSpPr>
        <p:grpSpPr>
          <a:xfrm>
            <a:off x="2013899" y="1126850"/>
            <a:ext cx="5246476" cy="989324"/>
            <a:chOff x="2013899" y="1126850"/>
            <a:chExt cx="5246476" cy="989324"/>
          </a:xfrm>
        </p:grpSpPr>
        <p:grpSp>
          <p:nvGrpSpPr>
            <p:cNvPr id="123" name="Shape 123"/>
            <p:cNvGrpSpPr/>
            <p:nvPr/>
          </p:nvGrpSpPr>
          <p:grpSpPr>
            <a:xfrm>
              <a:off x="2013899" y="1126850"/>
              <a:ext cx="4794051" cy="989324"/>
              <a:chOff x="3336966" y="1133075"/>
              <a:chExt cx="4794051" cy="989324"/>
            </a:xfrm>
          </p:grpSpPr>
          <p:sp>
            <p:nvSpPr>
              <p:cNvPr id="124" name="Shape 124"/>
              <p:cNvSpPr/>
              <p:nvPr/>
            </p:nvSpPr>
            <p:spPr>
              <a:xfrm>
                <a:off x="3336966" y="1657700"/>
                <a:ext cx="1799700" cy="464699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5" name="Shape 125"/>
              <p:cNvCxnSpPr/>
              <p:nvPr/>
            </p:nvCxnSpPr>
            <p:spPr>
              <a:xfrm flipH="1">
                <a:off x="4258816" y="1358275"/>
                <a:ext cx="379799" cy="270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126" name="Shape 126"/>
              <p:cNvSpPr txBox="1"/>
              <p:nvPr/>
            </p:nvSpPr>
            <p:spPr>
              <a:xfrm>
                <a:off x="4603017" y="1133075"/>
                <a:ext cx="3527999" cy="3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Gaussian Dropout with noise </a:t>
                </a:r>
              </a:p>
            </p:txBody>
          </p:sp>
        </p:grpSp>
        <p:pic>
          <p:nvPicPr>
            <p:cNvPr id="127" name="Shape 12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971201" y="1192029"/>
              <a:ext cx="1289173" cy="309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82415"/>
          <a:stretch/>
        </p:blipFill>
        <p:spPr>
          <a:xfrm>
            <a:off x="915350" y="601749"/>
            <a:ext cx="6906198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l="20618" t="33592" r="19946" b="50880"/>
          <a:stretch/>
        </p:blipFill>
        <p:spPr>
          <a:xfrm>
            <a:off x="5153473" y="1766123"/>
            <a:ext cx="3459772" cy="42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36507" t="50697" r="37931" b="31719"/>
          <a:stretch/>
        </p:blipFill>
        <p:spPr>
          <a:xfrm>
            <a:off x="6148798" y="2610050"/>
            <a:ext cx="1585556" cy="51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l="39881" t="33592" r="55621" b="50880"/>
          <a:stretch/>
        </p:blipFill>
        <p:spPr>
          <a:xfrm>
            <a:off x="1304982" y="1639061"/>
            <a:ext cx="261800" cy="42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l="39881" t="33591" r="55621" b="60597"/>
          <a:stretch/>
        </p:blipFill>
        <p:spPr>
          <a:xfrm>
            <a:off x="449883" y="3611810"/>
            <a:ext cx="261800" cy="1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l="39881" t="33591" r="55621" b="60597"/>
          <a:stretch/>
        </p:blipFill>
        <p:spPr>
          <a:xfrm>
            <a:off x="2202475" y="4518512"/>
            <a:ext cx="261800" cy="65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81000" y="7797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Variational Dropout with the LRT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486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l="20618" t="33592" r="19946" b="50880"/>
          <a:stretch/>
        </p:blipFill>
        <p:spPr>
          <a:xfrm>
            <a:off x="242823" y="3603773"/>
            <a:ext cx="3459772" cy="42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0" y="683150"/>
            <a:ext cx="2864999" cy="42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Local Reparameterization: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0" y="3109661"/>
            <a:ext cx="6790200" cy="49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Variational Dropout + Local Reparameterization 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9758" y="4144423"/>
            <a:ext cx="1661139" cy="24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635" y="4504250"/>
            <a:ext cx="2553376" cy="24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4255300" y="4135850"/>
            <a:ext cx="548699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14400" y="3803073"/>
            <a:ext cx="3884184" cy="26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1510" y="4258812"/>
            <a:ext cx="2553376" cy="24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7">
            <a:alphaModFix/>
          </a:blip>
          <a:srcRect l="24695" t="82681" r="62764" b="10864"/>
          <a:stretch/>
        </p:blipFill>
        <p:spPr>
          <a:xfrm>
            <a:off x="2724227" y="1154404"/>
            <a:ext cx="185598" cy="57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Shape 149"/>
          <p:cNvGrpSpPr/>
          <p:nvPr/>
        </p:nvGrpSpPr>
        <p:grpSpPr>
          <a:xfrm>
            <a:off x="1359486" y="1061601"/>
            <a:ext cx="5341014" cy="1877298"/>
            <a:chOff x="1359486" y="1061601"/>
            <a:chExt cx="5341014" cy="1877298"/>
          </a:xfrm>
        </p:grpSpPr>
        <p:pic>
          <p:nvPicPr>
            <p:cNvPr id="150" name="Shape 1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820273" y="1109441"/>
              <a:ext cx="1047407" cy="296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Shape 15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841575" y="1696875"/>
              <a:ext cx="2412380" cy="598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37075" y="1721861"/>
              <a:ext cx="2363425" cy="54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Shape 153"/>
            <p:cNvPicPr preferRelativeResize="0"/>
            <p:nvPr/>
          </p:nvPicPr>
          <p:blipFill/>
          <p:spPr>
            <a:xfrm>
              <a:off x="2916153" y="2366200"/>
              <a:ext cx="2709746" cy="5726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154" name="Shape 15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359486" y="1061601"/>
              <a:ext cx="2709749" cy="4626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73650" y="669210"/>
            <a:ext cx="4296300" cy="49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variance of the gradients goes out of control when </a:t>
            </a:r>
            <a:r>
              <a:rPr lang="en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are large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Variance Reduction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8451" y="725089"/>
            <a:ext cx="2072185" cy="70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8183" y="1676324"/>
            <a:ext cx="2496182" cy="56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7570638" y="1727839"/>
            <a:ext cx="153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Very noisy!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205022" y="2629200"/>
            <a:ext cx="4763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Solution: restrict  0 &lt; </a:t>
            </a:r>
            <a:r>
              <a:rPr lang="en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&lt; 1 (Kingma, et. al.)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5241725" y="2800650"/>
            <a:ext cx="3540299" cy="49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 prohibits to use large alphas!   </a:t>
            </a:r>
          </a:p>
        </p:txBody>
      </p:sp>
      <p:sp>
        <p:nvSpPr>
          <p:cNvPr id="167" name="Shape 167"/>
          <p:cNvSpPr/>
          <p:nvPr/>
        </p:nvSpPr>
        <p:spPr>
          <a:xfrm>
            <a:off x="7410875" y="725100"/>
            <a:ext cx="587999" cy="696299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2183" y="1756266"/>
            <a:ext cx="2891582" cy="4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6">
            <a:alphaModFix/>
          </a:blip>
          <a:srcRect l="39881" t="33592" r="55621" b="50880"/>
          <a:stretch/>
        </p:blipFill>
        <p:spPr>
          <a:xfrm>
            <a:off x="1457382" y="1715261"/>
            <a:ext cx="261800" cy="42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5">
            <a:alphaModFix/>
          </a:blip>
          <a:srcRect l="24694" t="17514" r="61527" b="15483"/>
          <a:stretch/>
        </p:blipFill>
        <p:spPr>
          <a:xfrm>
            <a:off x="5052975" y="1981200"/>
            <a:ext cx="387575" cy="2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 l="24694" t="17514" r="62765" b="15483"/>
          <a:stretch/>
        </p:blipFill>
        <p:spPr>
          <a:xfrm>
            <a:off x="7610274" y="1135900"/>
            <a:ext cx="352774" cy="2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l="24695" t="82681" r="62764" b="10864"/>
          <a:stretch/>
        </p:blipFill>
        <p:spPr>
          <a:xfrm>
            <a:off x="7617392" y="763810"/>
            <a:ext cx="185598" cy="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 l="24695" t="82681" r="62764" b="10864"/>
          <a:stretch/>
        </p:blipFill>
        <p:spPr>
          <a:xfrm>
            <a:off x="6964717" y="1124884"/>
            <a:ext cx="185598" cy="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 l="24694" t="17511" r="62765" b="1862"/>
          <a:stretch/>
        </p:blipFill>
        <p:spPr>
          <a:xfrm>
            <a:off x="6105550" y="1116924"/>
            <a:ext cx="352774" cy="3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5">
            <a:alphaModFix/>
          </a:blip>
          <a:srcRect l="24695" t="82681" r="62764" b="10864"/>
          <a:stretch/>
        </p:blipFill>
        <p:spPr>
          <a:xfrm>
            <a:off x="5060903" y="1713142"/>
            <a:ext cx="185598" cy="5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Why do we need large alphas?</a:t>
            </a: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53" y="1941092"/>
            <a:ext cx="3942923" cy="27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671" y="1910269"/>
            <a:ext cx="1525249" cy="3276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4115621" y="2266305"/>
            <a:ext cx="4979400" cy="2367142"/>
            <a:chOff x="4105846" y="2706430"/>
            <a:chExt cx="4979400" cy="2367142"/>
          </a:xfrm>
        </p:grpSpPr>
        <p:sp>
          <p:nvSpPr>
            <p:cNvPr id="185" name="Shape 185"/>
            <p:cNvSpPr txBox="1"/>
            <p:nvPr/>
          </p:nvSpPr>
          <p:spPr>
            <a:xfrm>
              <a:off x="4105846" y="2706430"/>
              <a:ext cx="4979400" cy="580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100000"/>
                <a:buFont typeface="Arial"/>
                <a:buChar char="●"/>
              </a:pPr>
              <a:r>
                <a:rPr lang="en" sz="1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Infinitely large noise that corrupts the data term</a:t>
              </a:r>
            </a:p>
          </p:txBody>
        </p:sp>
        <p:grpSp>
          <p:nvGrpSpPr>
            <p:cNvPr id="186" name="Shape 186"/>
            <p:cNvGrpSpPr/>
            <p:nvPr/>
          </p:nvGrpSpPr>
          <p:grpSpPr>
            <a:xfrm>
              <a:off x="4105846" y="3959567"/>
              <a:ext cx="4979400" cy="1114004"/>
              <a:chOff x="4105846" y="3959567"/>
              <a:chExt cx="4979400" cy="1114004"/>
            </a:xfrm>
          </p:grpSpPr>
          <p:sp>
            <p:nvSpPr>
              <p:cNvPr id="187" name="Shape 187"/>
              <p:cNvSpPr txBox="1"/>
              <p:nvPr/>
            </p:nvSpPr>
            <p:spPr>
              <a:xfrm>
                <a:off x="4105846" y="3959567"/>
                <a:ext cx="4979400" cy="580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marR="0" lvl="0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Arial"/>
                  <a:buChar char="●"/>
                </a:pPr>
                <a:r>
                  <a:rPr lang="en" sz="16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Equivalent binary dropout rate goes to 1</a:t>
                </a:r>
              </a:p>
            </p:txBody>
          </p:sp>
          <p:pic>
            <p:nvPicPr>
              <p:cNvPr id="188" name="Shape 18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972289" y="4492773"/>
                <a:ext cx="1928925" cy="580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9" name="Shape 189"/>
          <p:cNvSpPr txBox="1"/>
          <p:nvPr/>
        </p:nvSpPr>
        <p:spPr>
          <a:xfrm>
            <a:off x="501925" y="1378900"/>
            <a:ext cx="5439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KL term favors large dropout rates α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263051" y="1892350"/>
            <a:ext cx="4426198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Large                          means: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6">
            <a:alphaModFix/>
          </a:blip>
          <a:srcRect r="77187"/>
          <a:stretch/>
        </p:blipFill>
        <p:spPr>
          <a:xfrm>
            <a:off x="5998491" y="3098474"/>
            <a:ext cx="276875" cy="27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7">
            <a:alphaModFix/>
          </a:blip>
          <a:srcRect t="48338"/>
          <a:stretch/>
        </p:blipFill>
        <p:spPr>
          <a:xfrm>
            <a:off x="4647325" y="4512625"/>
            <a:ext cx="2233923" cy="27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6344" y="4102898"/>
            <a:ext cx="1535879" cy="3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54123" y="3098474"/>
            <a:ext cx="852499" cy="27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97464" y="2670000"/>
            <a:ext cx="2965810" cy="3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45244" y="659818"/>
            <a:ext cx="5567875" cy="66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Variance Reduction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205012" y="1702081"/>
            <a:ext cx="1032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Before: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205016" y="3625610"/>
            <a:ext cx="928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After: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443535" y="3600141"/>
            <a:ext cx="1336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noise!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07716" y="2391382"/>
            <a:ext cx="5394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Solution: restrict  0 &lt; </a:t>
            </a:r>
            <a:r>
              <a:rPr lang="en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&lt; 1 (Kingma, et. al.)  or  … 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4211675" y="2927317"/>
            <a:ext cx="5394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 use Additive Noise Parameterization!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r="53056"/>
          <a:stretch/>
        </p:blipFill>
        <p:spPr>
          <a:xfrm>
            <a:off x="6094298" y="3589250"/>
            <a:ext cx="1218773" cy="5640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343325" y="4383148"/>
            <a:ext cx="3474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Optimize the VLB w.r.t.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4136" y="4445721"/>
            <a:ext cx="794366" cy="3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4507" y="3674510"/>
            <a:ext cx="129499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4762623" y="4386900"/>
            <a:ext cx="3280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a new independent variable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4333" y="3738525"/>
            <a:ext cx="2143010" cy="2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31748" y="4571248"/>
            <a:ext cx="151549" cy="1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273650" y="669210"/>
            <a:ext cx="4296300" cy="49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variance of the gradients goes out of control when </a:t>
            </a:r>
            <a:r>
              <a:rPr lang="en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are large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08451" y="725089"/>
            <a:ext cx="2072185" cy="70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68183" y="1676324"/>
            <a:ext cx="2496182" cy="56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7570638" y="1727839"/>
            <a:ext cx="153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Very noisy!</a:t>
            </a:r>
          </a:p>
        </p:txBody>
      </p:sp>
      <p:sp>
        <p:nvSpPr>
          <p:cNvPr id="219" name="Shape 219"/>
          <p:cNvSpPr/>
          <p:nvPr/>
        </p:nvSpPr>
        <p:spPr>
          <a:xfrm>
            <a:off x="7410875" y="725100"/>
            <a:ext cx="587999" cy="696299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2183" y="1756266"/>
            <a:ext cx="2891582" cy="4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11">
            <a:alphaModFix/>
          </a:blip>
          <a:srcRect l="39881" t="33592" r="55621" b="50880"/>
          <a:stretch/>
        </p:blipFill>
        <p:spPr>
          <a:xfrm>
            <a:off x="1457382" y="1715261"/>
            <a:ext cx="261800" cy="42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10">
            <a:alphaModFix/>
          </a:blip>
          <a:srcRect l="24694" t="17514" r="61527" b="15483"/>
          <a:stretch/>
        </p:blipFill>
        <p:spPr>
          <a:xfrm>
            <a:off x="5052975" y="1981200"/>
            <a:ext cx="387575" cy="2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10">
            <a:alphaModFix/>
          </a:blip>
          <a:srcRect l="24694" t="17514" r="62765" b="15483"/>
          <a:stretch/>
        </p:blipFill>
        <p:spPr>
          <a:xfrm>
            <a:off x="7610274" y="1135900"/>
            <a:ext cx="352774" cy="2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10">
            <a:alphaModFix/>
          </a:blip>
          <a:srcRect l="24695" t="82681" r="62764" b="10864"/>
          <a:stretch/>
        </p:blipFill>
        <p:spPr>
          <a:xfrm>
            <a:off x="6964717" y="1124884"/>
            <a:ext cx="185598" cy="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10">
            <a:alphaModFix/>
          </a:blip>
          <a:srcRect l="24694" t="17511" r="62765" b="1862"/>
          <a:stretch/>
        </p:blipFill>
        <p:spPr>
          <a:xfrm>
            <a:off x="6105550" y="1116924"/>
            <a:ext cx="352774" cy="3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10">
            <a:alphaModFix/>
          </a:blip>
          <a:srcRect l="24695" t="82681" r="62764" b="10864"/>
          <a:stretch/>
        </p:blipFill>
        <p:spPr>
          <a:xfrm>
            <a:off x="5060903" y="1713142"/>
            <a:ext cx="185598" cy="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10">
            <a:alphaModFix/>
          </a:blip>
          <a:srcRect l="27724" t="19491" r="68988" b="66314"/>
          <a:stretch/>
        </p:blipFill>
        <p:spPr>
          <a:xfrm>
            <a:off x="2032761" y="3716887"/>
            <a:ext cx="95024" cy="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10">
            <a:alphaModFix/>
          </a:blip>
          <a:srcRect l="27724" t="19491" r="68988" b="66314"/>
          <a:stretch/>
        </p:blipFill>
        <p:spPr>
          <a:xfrm>
            <a:off x="4911469" y="3742225"/>
            <a:ext cx="95024" cy="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10">
            <a:alphaModFix/>
          </a:blip>
          <a:srcRect l="27724" t="19491" r="68988" b="66314"/>
          <a:stretch/>
        </p:blipFill>
        <p:spPr>
          <a:xfrm>
            <a:off x="6316853" y="3894625"/>
            <a:ext cx="95024" cy="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10">
            <a:alphaModFix/>
          </a:blip>
          <a:srcRect l="24695" t="82681" r="62764" b="10864"/>
          <a:stretch/>
        </p:blipFill>
        <p:spPr>
          <a:xfrm>
            <a:off x="6288360" y="3584171"/>
            <a:ext cx="185598" cy="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10">
            <a:alphaModFix/>
          </a:blip>
          <a:srcRect l="24695" t="82681" r="62764" b="10864"/>
          <a:stretch/>
        </p:blipFill>
        <p:spPr>
          <a:xfrm>
            <a:off x="1234011" y="3719867"/>
            <a:ext cx="185598" cy="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10">
            <a:alphaModFix/>
          </a:blip>
          <a:srcRect l="27724" t="19491" r="68988" b="66314"/>
          <a:stretch/>
        </p:blipFill>
        <p:spPr>
          <a:xfrm>
            <a:off x="3006499" y="4434371"/>
            <a:ext cx="218749" cy="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10">
            <a:alphaModFix/>
          </a:blip>
          <a:srcRect l="24695" t="82681" r="62764" b="10864"/>
          <a:stretch/>
        </p:blipFill>
        <p:spPr>
          <a:xfrm>
            <a:off x="7639178" y="764772"/>
            <a:ext cx="185598" cy="5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81000" y="7797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0" i="0" u="none" strike="noStrike" cap="non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Sparse Variational Dropout: implementation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85486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726875"/>
            <a:ext cx="8214750" cy="41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1247</Words>
  <Application>Microsoft Macintosh PowerPoint</Application>
  <PresentationFormat>On-screen Show (16:9)</PresentationFormat>
  <Paragraphs>203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Simple Light</vt:lpstr>
      <vt:lpstr>PowerPoint Presentation</vt:lpstr>
      <vt:lpstr>Outline</vt:lpstr>
      <vt:lpstr>Gaussian Dropout</vt:lpstr>
      <vt:lpstr>Variational Dropout </vt:lpstr>
      <vt:lpstr>Variational Dropout with the LRT</vt:lpstr>
      <vt:lpstr>Variance Reduction</vt:lpstr>
      <vt:lpstr>Why do we need large alphas?</vt:lpstr>
      <vt:lpstr>Variance Reduction</vt:lpstr>
      <vt:lpstr>Sparse Variational Dropout: implementation</vt:lpstr>
      <vt:lpstr>A problem: warm-up needed</vt:lpstr>
      <vt:lpstr>Other technical details</vt:lpstr>
      <vt:lpstr>… more technical details</vt:lpstr>
      <vt:lpstr>Visualization</vt:lpstr>
      <vt:lpstr>Lenet-5-Caffe and Lenet-300-100 on MNIST</vt:lpstr>
      <vt:lpstr>VGG-like on CIFAR-10 </vt:lpstr>
      <vt:lpstr>VGG-like on CIFAR-10</vt:lpstr>
      <vt:lpstr>Random Labeling</vt:lpstr>
      <vt:lpstr>Future Extensions for Compression</vt:lpstr>
      <vt:lpstr>Structured Bayesian Pruning via LogN Multiplicative Noise</vt:lpstr>
      <vt:lpstr>Bayesian Sparsification of Recurrent Neural Networks</vt:lpstr>
      <vt:lpstr>Bayesian Sparsification of RNNs: experiments</vt:lpstr>
      <vt:lpstr>Bayesian Sparsification of RNNs: experiments</vt:lpstr>
      <vt:lpstr>Sparse Variational Dropout </vt:lpstr>
      <vt:lpstr>Group sparsity</vt:lpstr>
      <vt:lpstr>Noise sparsity </vt:lpstr>
      <vt:lpstr>Distributions</vt:lpstr>
      <vt:lpstr>Results on MNIST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Dmitry Sergeyev</cp:lastModifiedBy>
  <cp:revision>3</cp:revision>
  <dcterms:modified xsi:type="dcterms:W3CDTF">2017-08-30T13:21:21Z</dcterms:modified>
</cp:coreProperties>
</file>